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9" r:id="rId6"/>
    <p:sldId id="262" r:id="rId7"/>
    <p:sldId id="277" r:id="rId8"/>
    <p:sldId id="273" r:id="rId9"/>
    <p:sldId id="274" r:id="rId10"/>
    <p:sldId id="266" r:id="rId11"/>
    <p:sldId id="267" r:id="rId12"/>
    <p:sldId id="268" r:id="rId13"/>
    <p:sldId id="264" r:id="rId14"/>
    <p:sldId id="275" r:id="rId15"/>
    <p:sldId id="27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1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3E876A87-C690-471B-B1BD-B7EB83E8D391}"/>
    <pc:docChg chg="modSld">
      <pc:chgData name="Pascalle Cup" userId="abbe84a0-611b-406e-b251-e8b4b71c069a" providerId="ADAL" clId="{3E876A87-C690-471B-B1BD-B7EB83E8D391}" dt="2023-11-02T13:11:01.268" v="0" actId="6549"/>
      <pc:docMkLst>
        <pc:docMk/>
      </pc:docMkLst>
      <pc:sldChg chg="modSp mod">
        <pc:chgData name="Pascalle Cup" userId="abbe84a0-611b-406e-b251-e8b4b71c069a" providerId="ADAL" clId="{3E876A87-C690-471B-B1BD-B7EB83E8D391}" dt="2023-11-02T13:11:01.268" v="0" actId="6549"/>
        <pc:sldMkLst>
          <pc:docMk/>
          <pc:sldMk cId="2525888535" sldId="256"/>
        </pc:sldMkLst>
        <pc:spChg chg="mod">
          <ac:chgData name="Pascalle Cup" userId="abbe84a0-611b-406e-b251-e8b4b71c069a" providerId="ADAL" clId="{3E876A87-C690-471B-B1BD-B7EB83E8D391}" dt="2023-11-02T13:11:01.268" v="0" actId="6549"/>
          <ac:spMkLst>
            <pc:docMk/>
            <pc:sldMk cId="2525888535" sldId="256"/>
            <ac:spMk id="3" creationId="{7D2D2C57-45F4-4DC0-98D8-98E5CB0831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6C8C-F128-4670-B54B-2A9C712902F8}" type="datetimeFigureOut">
              <a:rPr lang="nl-NL" smtClean="0"/>
              <a:t>2-11-2023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D009A-AF3A-416C-B702-FEC764B5CE2C}" type="slidenum">
              <a:rPr lang="nl-NL" smtClean="0"/>
              <a:t>‹nr.›</a:t>
            </a:fld>
            <a:endParaRPr lang="nl-NL"/>
          </a:p>
        </p:txBody>
      </p:sp>
    </p:spTree>
    <p:extLst>
      <p:ext uri="{BB962C8B-B14F-4D97-AF65-F5344CB8AC3E}">
        <p14:creationId xmlns:p14="http://schemas.microsoft.com/office/powerpoint/2010/main" val="122867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1295B-B55D-4D8D-9BF4-6DC8B3C8E8F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AB507D6-6032-4C0B-AEF9-7CB8C8C08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258C17B-D1E1-4806-A2E9-010279F6E9A5}"/>
              </a:ext>
            </a:extLst>
          </p:cNvPr>
          <p:cNvSpPr>
            <a:spLocks noGrp="1"/>
          </p:cNvSpPr>
          <p:nvPr>
            <p:ph type="dt" sz="half" idx="10"/>
          </p:nvPr>
        </p:nvSpPr>
        <p:spPr/>
        <p:txBody>
          <a:bodyPr/>
          <a:lstStyle/>
          <a:p>
            <a:fld id="{FE3670CF-43E2-4C64-9CA4-AC35749C2C45}"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4E62DA5A-6744-4250-A42E-6B23D4DA0E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9C858B-89BD-4129-A024-3146646EEBC2}"/>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304883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CA92E-1E94-43B6-AB00-8FCA405E8FB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F611803-EF89-4ADF-9714-180047C3B72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A04F92-F3A2-4A51-9B23-7E4B5122CC92}"/>
              </a:ext>
            </a:extLst>
          </p:cNvPr>
          <p:cNvSpPr>
            <a:spLocks noGrp="1"/>
          </p:cNvSpPr>
          <p:nvPr>
            <p:ph type="dt" sz="half" idx="10"/>
          </p:nvPr>
        </p:nvSpPr>
        <p:spPr/>
        <p:txBody>
          <a:bodyPr/>
          <a:lstStyle/>
          <a:p>
            <a:fld id="{FE3670CF-43E2-4C64-9CA4-AC35749C2C45}"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D88FBDB1-5AB1-4CE4-A0C6-36ACE7004D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28F62C-BA77-4E7F-A989-CB284F7EC5FE}"/>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24580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9F4F634-E7E3-42EB-AFEE-A95D585F359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4477738-D9AA-416B-80EF-0F86E53E438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A0F7E8-E4FD-47A2-BB9A-501A7C41DF46}"/>
              </a:ext>
            </a:extLst>
          </p:cNvPr>
          <p:cNvSpPr>
            <a:spLocks noGrp="1"/>
          </p:cNvSpPr>
          <p:nvPr>
            <p:ph type="dt" sz="half" idx="10"/>
          </p:nvPr>
        </p:nvSpPr>
        <p:spPr/>
        <p:txBody>
          <a:bodyPr/>
          <a:lstStyle/>
          <a:p>
            <a:fld id="{FE3670CF-43E2-4C64-9CA4-AC35749C2C45}"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6E641E49-5DA8-4F57-8C0C-A7849FB629E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B2DA4B-FBD4-49DB-B79A-42C1A576EC00}"/>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349462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81806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D51E6-83DA-4D3E-8246-8070C3AC9E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66A22B1-6147-4105-BBAC-480B5AA991B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B86789-3B6C-4838-8B0B-4D37AFEE66F1}"/>
              </a:ext>
            </a:extLst>
          </p:cNvPr>
          <p:cNvSpPr>
            <a:spLocks noGrp="1"/>
          </p:cNvSpPr>
          <p:nvPr>
            <p:ph type="dt" sz="half" idx="10"/>
          </p:nvPr>
        </p:nvSpPr>
        <p:spPr/>
        <p:txBody>
          <a:bodyPr/>
          <a:lstStyle/>
          <a:p>
            <a:fld id="{FE3670CF-43E2-4C64-9CA4-AC35749C2C45}"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159125AB-065F-47BB-8ACD-86768BB1CA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A60301-B1FF-4D57-8296-9F5D08D9058F}"/>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278695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E47E0-4FF7-4BCD-9BD1-BBBAA7E8DC6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CF2D431-5AD3-4BB6-B929-CAF1C6F03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A676A44-FD9C-49A6-9240-465071C35177}"/>
              </a:ext>
            </a:extLst>
          </p:cNvPr>
          <p:cNvSpPr>
            <a:spLocks noGrp="1"/>
          </p:cNvSpPr>
          <p:nvPr>
            <p:ph type="dt" sz="half" idx="10"/>
          </p:nvPr>
        </p:nvSpPr>
        <p:spPr/>
        <p:txBody>
          <a:bodyPr/>
          <a:lstStyle/>
          <a:p>
            <a:fld id="{FE3670CF-43E2-4C64-9CA4-AC35749C2C45}"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E83BFD28-6650-42F8-AEEB-877AD98BD0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2C0367-F8B9-45AB-AB18-49F14127A30C}"/>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5894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C02D8-62D4-4493-934E-FADA54123A3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FD66EDF-B76E-44CA-8450-C2581FE1C71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82B9066-E4ED-48D9-8784-5DE05C6E83D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3BCCA3F-0006-48B2-A9FA-9A8EFF42AF8A}"/>
              </a:ext>
            </a:extLst>
          </p:cNvPr>
          <p:cNvSpPr>
            <a:spLocks noGrp="1"/>
          </p:cNvSpPr>
          <p:nvPr>
            <p:ph type="dt" sz="half" idx="10"/>
          </p:nvPr>
        </p:nvSpPr>
        <p:spPr/>
        <p:txBody>
          <a:bodyPr/>
          <a:lstStyle/>
          <a:p>
            <a:fld id="{FE3670CF-43E2-4C64-9CA4-AC35749C2C45}"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C26B09DF-EAB5-454C-A2FA-E032093F4F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5B4C04E-8FB9-4ABA-A20D-21242917CC9A}"/>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89418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BE02A-7D94-469C-88BF-5E00CF13606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6A9C334-DD21-44F7-BEC6-73064FC482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FC2AFF0-3197-4B89-8904-9FA68D75B6D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AD0A618-181B-4F89-A5E8-09D8EDAF80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C5FF5AE-3AF2-4B04-939E-D2E74AA9B9B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5D04BE7-73B2-4B1C-804F-2089DA8292B6}"/>
              </a:ext>
            </a:extLst>
          </p:cNvPr>
          <p:cNvSpPr>
            <a:spLocks noGrp="1"/>
          </p:cNvSpPr>
          <p:nvPr>
            <p:ph type="dt" sz="half" idx="10"/>
          </p:nvPr>
        </p:nvSpPr>
        <p:spPr/>
        <p:txBody>
          <a:bodyPr/>
          <a:lstStyle/>
          <a:p>
            <a:fld id="{FE3670CF-43E2-4C64-9CA4-AC35749C2C45}" type="datetimeFigureOut">
              <a:rPr lang="nl-NL" smtClean="0"/>
              <a:t>2-11-2023</a:t>
            </a:fld>
            <a:endParaRPr lang="nl-NL"/>
          </a:p>
        </p:txBody>
      </p:sp>
      <p:sp>
        <p:nvSpPr>
          <p:cNvPr id="8" name="Tijdelijke aanduiding voor voettekst 7">
            <a:extLst>
              <a:ext uri="{FF2B5EF4-FFF2-40B4-BE49-F238E27FC236}">
                <a16:creationId xmlns:a16="http://schemas.microsoft.com/office/drawing/2014/main" id="{32D5C5B2-3F9B-42F8-8610-33DDEB489BF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E9D4C1B-2634-43A0-8E5D-DEAD160ABF40}"/>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317556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DA98-B504-4B14-928B-C72B33F4D3A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C3561FC-2540-4A70-A792-BB0ACCF43CC4}"/>
              </a:ext>
            </a:extLst>
          </p:cNvPr>
          <p:cNvSpPr>
            <a:spLocks noGrp="1"/>
          </p:cNvSpPr>
          <p:nvPr>
            <p:ph type="dt" sz="half" idx="10"/>
          </p:nvPr>
        </p:nvSpPr>
        <p:spPr/>
        <p:txBody>
          <a:bodyPr/>
          <a:lstStyle/>
          <a:p>
            <a:fld id="{FE3670CF-43E2-4C64-9CA4-AC35749C2C45}" type="datetimeFigureOut">
              <a:rPr lang="nl-NL" smtClean="0"/>
              <a:t>2-11-2023</a:t>
            </a:fld>
            <a:endParaRPr lang="nl-NL"/>
          </a:p>
        </p:txBody>
      </p:sp>
      <p:sp>
        <p:nvSpPr>
          <p:cNvPr id="4" name="Tijdelijke aanduiding voor voettekst 3">
            <a:extLst>
              <a:ext uri="{FF2B5EF4-FFF2-40B4-BE49-F238E27FC236}">
                <a16:creationId xmlns:a16="http://schemas.microsoft.com/office/drawing/2014/main" id="{79F76D59-5CB1-40B3-9542-96D5FCEAAA1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23039E3-885E-499D-A2E3-7B49DE17F214}"/>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212326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106DE5B-3FF7-416A-BE90-6C59E888EA81}"/>
              </a:ext>
            </a:extLst>
          </p:cNvPr>
          <p:cNvSpPr>
            <a:spLocks noGrp="1"/>
          </p:cNvSpPr>
          <p:nvPr>
            <p:ph type="dt" sz="half" idx="10"/>
          </p:nvPr>
        </p:nvSpPr>
        <p:spPr/>
        <p:txBody>
          <a:bodyPr/>
          <a:lstStyle/>
          <a:p>
            <a:fld id="{FE3670CF-43E2-4C64-9CA4-AC35749C2C45}" type="datetimeFigureOut">
              <a:rPr lang="nl-NL" smtClean="0"/>
              <a:t>2-11-2023</a:t>
            </a:fld>
            <a:endParaRPr lang="nl-NL"/>
          </a:p>
        </p:txBody>
      </p:sp>
      <p:sp>
        <p:nvSpPr>
          <p:cNvPr id="3" name="Tijdelijke aanduiding voor voettekst 2">
            <a:extLst>
              <a:ext uri="{FF2B5EF4-FFF2-40B4-BE49-F238E27FC236}">
                <a16:creationId xmlns:a16="http://schemas.microsoft.com/office/drawing/2014/main" id="{8B9DD20C-4C96-45EE-99FE-5E2150C2644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EE59876-0C43-4293-9306-7146F6585ECD}"/>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87595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AF8FC-2897-4F11-827E-08D40373F3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81021C-2EA4-42FA-BAD7-D629A3FF97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4A88450-1590-4A14-BC59-53A755EBE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420E35-8FD7-4989-AAE5-51545E18207C}"/>
              </a:ext>
            </a:extLst>
          </p:cNvPr>
          <p:cNvSpPr>
            <a:spLocks noGrp="1"/>
          </p:cNvSpPr>
          <p:nvPr>
            <p:ph type="dt" sz="half" idx="10"/>
          </p:nvPr>
        </p:nvSpPr>
        <p:spPr/>
        <p:txBody>
          <a:bodyPr/>
          <a:lstStyle/>
          <a:p>
            <a:fld id="{FE3670CF-43E2-4C64-9CA4-AC35749C2C45}"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13336672-76EC-43E0-B805-E75EE9AE4F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41B5E0-FD2C-4EF5-B5A2-2CF2137DBF71}"/>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06437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369CE-7565-4E79-B624-0A2733FB964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92561B-0D61-495B-ADB6-908575029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E41E57-A741-4F4E-9065-C7C9E5667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34F0795-7DAD-4947-B6F4-4D23F741EEEC}"/>
              </a:ext>
            </a:extLst>
          </p:cNvPr>
          <p:cNvSpPr>
            <a:spLocks noGrp="1"/>
          </p:cNvSpPr>
          <p:nvPr>
            <p:ph type="dt" sz="half" idx="10"/>
          </p:nvPr>
        </p:nvSpPr>
        <p:spPr/>
        <p:txBody>
          <a:bodyPr/>
          <a:lstStyle/>
          <a:p>
            <a:fld id="{FE3670CF-43E2-4C64-9CA4-AC35749C2C45}"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B80CF5CD-C3F3-474B-9E24-4C65BF9799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3A54E1-F56D-431E-BA8B-DD33EC2A43AC}"/>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41730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F39919E-39A5-4110-B6A6-929D503F0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88DC92-6547-47DF-9834-321E4512E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B14CEE-3A8D-4D7A-A698-57A7F875EF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670CF-43E2-4C64-9CA4-AC35749C2C45}"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0248712A-F4B1-4FB5-AA5E-3B99968ED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0E8449A-A1EA-4840-9F45-A8D33BB1E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865C7-9E0D-485F-91A8-765463C7AC5B}" type="slidenum">
              <a:rPr lang="nl-NL" smtClean="0"/>
              <a:t>‹nr.›</a:t>
            </a:fld>
            <a:endParaRPr lang="nl-NL"/>
          </a:p>
        </p:txBody>
      </p:sp>
    </p:spTree>
    <p:extLst>
      <p:ext uri="{BB962C8B-B14F-4D97-AF65-F5344CB8AC3E}">
        <p14:creationId xmlns:p14="http://schemas.microsoft.com/office/powerpoint/2010/main" val="164836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sabewo/"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hyperlink" Target="https://www.lsabewoners.nl/weg-met-de-participatieladd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I6ksB3vaTGY?feature=oembed" TargetMode="External"/><Relationship Id="rId4" Type="http://schemas.openxmlformats.org/officeDocument/2006/relationships/hyperlink" Target="https://www.citizenlab.co/blog/case-study/case-study-ideeen-verzamelen-voor-een-mooier-aalsmeer/?lang=n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39412-7759-4A6B-B362-3F4DE07FCE70}"/>
              </a:ext>
            </a:extLst>
          </p:cNvPr>
          <p:cNvSpPr>
            <a:spLocks noGrp="1"/>
          </p:cNvSpPr>
          <p:nvPr>
            <p:ph type="ctrTitle"/>
          </p:nvPr>
        </p:nvSpPr>
        <p:spPr>
          <a:xfrm>
            <a:off x="1524000" y="160338"/>
            <a:ext cx="9144000" cy="2387600"/>
          </a:xfrm>
        </p:spPr>
        <p:txBody>
          <a:bodyPr/>
          <a:lstStyle/>
          <a:p>
            <a:r>
              <a:rPr lang="nl-NL" dirty="0"/>
              <a:t>Burgerparticipatie</a:t>
            </a:r>
          </a:p>
        </p:txBody>
      </p:sp>
      <p:sp>
        <p:nvSpPr>
          <p:cNvPr id="3" name="Ondertitel 2">
            <a:extLst>
              <a:ext uri="{FF2B5EF4-FFF2-40B4-BE49-F238E27FC236}">
                <a16:creationId xmlns:a16="http://schemas.microsoft.com/office/drawing/2014/main" id="{7D2D2C57-45F4-4DC0-98D8-98E5CB083157}"/>
              </a:ext>
            </a:extLst>
          </p:cNvPr>
          <p:cNvSpPr>
            <a:spLocks noGrp="1"/>
          </p:cNvSpPr>
          <p:nvPr>
            <p:ph type="subTitle" idx="1"/>
          </p:nvPr>
        </p:nvSpPr>
        <p:spPr>
          <a:xfrm>
            <a:off x="1524000" y="2720975"/>
            <a:ext cx="9144000" cy="1655762"/>
          </a:xfrm>
        </p:spPr>
        <p:txBody>
          <a:bodyPr/>
          <a:lstStyle/>
          <a:p>
            <a:endParaRPr lang="nl-NL" dirty="0"/>
          </a:p>
        </p:txBody>
      </p:sp>
      <p:pic>
        <p:nvPicPr>
          <p:cNvPr id="4" name="Afbeelding 3">
            <a:extLst>
              <a:ext uri="{FF2B5EF4-FFF2-40B4-BE49-F238E27FC236}">
                <a16:creationId xmlns:a16="http://schemas.microsoft.com/office/drawing/2014/main" id="{2BD0406E-00B4-4CD2-A9FC-684828E71379}"/>
              </a:ext>
            </a:extLst>
          </p:cNvPr>
          <p:cNvPicPr>
            <a:picLocks noChangeAspect="1"/>
          </p:cNvPicPr>
          <p:nvPr/>
        </p:nvPicPr>
        <p:blipFill>
          <a:blip r:embed="rId2"/>
          <a:stretch>
            <a:fillRect/>
          </a:stretch>
        </p:blipFill>
        <p:spPr>
          <a:xfrm>
            <a:off x="3964214" y="3657600"/>
            <a:ext cx="4263571" cy="2387600"/>
          </a:xfrm>
          <a:prstGeom prst="rect">
            <a:avLst/>
          </a:prstGeom>
        </p:spPr>
      </p:pic>
    </p:spTree>
    <p:extLst>
      <p:ext uri="{BB962C8B-B14F-4D97-AF65-F5344CB8AC3E}">
        <p14:creationId xmlns:p14="http://schemas.microsoft.com/office/powerpoint/2010/main" val="2525888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3A197-8239-46F5-8060-05C183FA6AD8}"/>
              </a:ext>
            </a:extLst>
          </p:cNvPr>
          <p:cNvSpPr>
            <a:spLocks noGrp="1"/>
          </p:cNvSpPr>
          <p:nvPr>
            <p:ph type="title"/>
          </p:nvPr>
        </p:nvSpPr>
        <p:spPr/>
        <p:txBody>
          <a:bodyPr/>
          <a:lstStyle/>
          <a:p>
            <a:r>
              <a:rPr lang="nl-NL" dirty="0"/>
              <a:t>Om iets mee te doen: </a:t>
            </a:r>
          </a:p>
        </p:txBody>
      </p:sp>
      <p:sp>
        <p:nvSpPr>
          <p:cNvPr id="3" name="Tekstvak 2">
            <a:extLst>
              <a:ext uri="{FF2B5EF4-FFF2-40B4-BE49-F238E27FC236}">
                <a16:creationId xmlns:a16="http://schemas.microsoft.com/office/drawing/2014/main" id="{D0F17B53-B327-452E-940C-6CFC0AF39717}"/>
              </a:ext>
            </a:extLst>
          </p:cNvPr>
          <p:cNvSpPr txBox="1"/>
          <p:nvPr/>
        </p:nvSpPr>
        <p:spPr>
          <a:xfrm>
            <a:off x="838200" y="1367344"/>
            <a:ext cx="9514490" cy="2246769"/>
          </a:xfrm>
          <a:prstGeom prst="rect">
            <a:avLst/>
          </a:prstGeom>
          <a:noFill/>
        </p:spPr>
        <p:txBody>
          <a:bodyPr wrap="square" rtlCol="0">
            <a:spAutoFit/>
          </a:bodyPr>
          <a:lstStyle/>
          <a:p>
            <a:pPr marL="342900" indent="-342900">
              <a:buAutoNum type="arabicPeriod"/>
            </a:pPr>
            <a:r>
              <a:rPr lang="nl-NL" sz="2400" dirty="0"/>
              <a:t>Lees het artikel over nieuwe kijk op Participatie; maak een korte samenvatting. </a:t>
            </a:r>
          </a:p>
          <a:p>
            <a:pPr marL="342900" indent="-342900">
              <a:buAutoNum type="arabicPeriod"/>
            </a:pPr>
            <a:endParaRPr lang="nl-NL" sz="2400" dirty="0"/>
          </a:p>
          <a:p>
            <a:r>
              <a:rPr lang="nl-NL" sz="2400" dirty="0"/>
              <a:t>	</a:t>
            </a:r>
          </a:p>
          <a:p>
            <a:r>
              <a:rPr lang="nl-NL" sz="2400" dirty="0"/>
              <a:t>2. Hoe kun je deze visie toepassen op jullie casus? </a:t>
            </a:r>
          </a:p>
          <a:p>
            <a:endParaRPr lang="nl-NL" sz="2000" dirty="0"/>
          </a:p>
        </p:txBody>
      </p:sp>
      <p:pic>
        <p:nvPicPr>
          <p:cNvPr id="4" name="Afbeelding 3">
            <a:extLst>
              <a:ext uri="{FF2B5EF4-FFF2-40B4-BE49-F238E27FC236}">
                <a16:creationId xmlns:a16="http://schemas.microsoft.com/office/drawing/2014/main" id="{2EA4BAE0-AD48-4E8A-A7DB-6DF24B04C2DD}"/>
              </a:ext>
            </a:extLst>
          </p:cNvPr>
          <p:cNvPicPr>
            <a:picLocks noChangeAspect="1"/>
          </p:cNvPicPr>
          <p:nvPr/>
        </p:nvPicPr>
        <p:blipFill>
          <a:blip r:embed="rId2"/>
          <a:stretch>
            <a:fillRect/>
          </a:stretch>
        </p:blipFill>
        <p:spPr>
          <a:xfrm>
            <a:off x="916529" y="3548252"/>
            <a:ext cx="4858933" cy="2944623"/>
          </a:xfrm>
          <a:prstGeom prst="rect">
            <a:avLst/>
          </a:prstGeom>
        </p:spPr>
      </p:pic>
      <p:sp>
        <p:nvSpPr>
          <p:cNvPr id="7" name="Tekstvak 6">
            <a:extLst>
              <a:ext uri="{FF2B5EF4-FFF2-40B4-BE49-F238E27FC236}">
                <a16:creationId xmlns:a16="http://schemas.microsoft.com/office/drawing/2014/main" id="{C6E16038-1BB3-4DDF-BD5E-E5BC54EFD8CD}"/>
              </a:ext>
            </a:extLst>
          </p:cNvPr>
          <p:cNvSpPr txBox="1"/>
          <p:nvPr/>
        </p:nvSpPr>
        <p:spPr>
          <a:xfrm>
            <a:off x="3114675" y="1761868"/>
            <a:ext cx="6096000" cy="369332"/>
          </a:xfrm>
          <a:prstGeom prst="rect">
            <a:avLst/>
          </a:prstGeom>
          <a:noFill/>
        </p:spPr>
        <p:txBody>
          <a:bodyPr wrap="square">
            <a:spAutoFit/>
          </a:bodyPr>
          <a:lstStyle/>
          <a:p>
            <a:r>
              <a:rPr lang="nl-NL" dirty="0">
                <a:hlinkClick r:id="rId3"/>
              </a:rPr>
              <a:t>https://www.lsabewo</a:t>
            </a:r>
            <a:r>
              <a:rPr lang="nl-NL" dirty="0">
                <a:hlinkClick r:id="rId4"/>
              </a:rPr>
              <a:t>ners.nl/weg-met-de-participatieladder/</a:t>
            </a:r>
            <a:r>
              <a:rPr lang="nl-NL" dirty="0"/>
              <a:t> </a:t>
            </a:r>
          </a:p>
        </p:txBody>
      </p:sp>
    </p:spTree>
    <p:extLst>
      <p:ext uri="{BB962C8B-B14F-4D97-AF65-F5344CB8AC3E}">
        <p14:creationId xmlns:p14="http://schemas.microsoft.com/office/powerpoint/2010/main" val="324994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7BCAC-78EE-4C32-A841-AF9D2D01386E}"/>
              </a:ext>
            </a:extLst>
          </p:cNvPr>
          <p:cNvSpPr>
            <a:spLocks noGrp="1"/>
          </p:cNvSpPr>
          <p:nvPr>
            <p:ph type="title"/>
          </p:nvPr>
        </p:nvSpPr>
        <p:spPr/>
        <p:txBody>
          <a:bodyPr/>
          <a:lstStyle/>
          <a:p>
            <a:r>
              <a:rPr lang="nl-NL" dirty="0"/>
              <a:t>Aan de slag met burgerparticipatie: </a:t>
            </a:r>
          </a:p>
        </p:txBody>
      </p:sp>
      <p:sp>
        <p:nvSpPr>
          <p:cNvPr id="4" name="Tekstvak 3">
            <a:extLst>
              <a:ext uri="{FF2B5EF4-FFF2-40B4-BE49-F238E27FC236}">
                <a16:creationId xmlns:a16="http://schemas.microsoft.com/office/drawing/2014/main" id="{42DCFC08-B8FD-4A8C-A527-44C4ED9CD977}"/>
              </a:ext>
            </a:extLst>
          </p:cNvPr>
          <p:cNvSpPr txBox="1"/>
          <p:nvPr/>
        </p:nvSpPr>
        <p:spPr>
          <a:xfrm>
            <a:off x="838200" y="1690062"/>
            <a:ext cx="5600700" cy="3477875"/>
          </a:xfrm>
          <a:prstGeom prst="rect">
            <a:avLst/>
          </a:prstGeom>
          <a:noFill/>
        </p:spPr>
        <p:txBody>
          <a:bodyPr wrap="square">
            <a:spAutoFit/>
          </a:bodyPr>
          <a:lstStyle/>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Onderzoek het begrip en de verschillende vormen van burgerparticipatie.</a:t>
            </a:r>
          </a:p>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Onderzoek welke vorm het beste aansluit bij jullie casus en de betrokken stakeholders</a:t>
            </a:r>
          </a:p>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Maak een keuze voor een specifieke vorm en onderbouw deze keuze   </a:t>
            </a:r>
          </a:p>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Werk deze vorm uit voor jullie casus  </a:t>
            </a:r>
          </a:p>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Maak een eenvoudig implementatieplan met in ieder geval de stappen, een planning en taakverdeling waarmee de gemeente deze vorm kan uitvoeren.</a:t>
            </a:r>
            <a:endParaRPr lang="nl-NL" sz="2000" dirty="0"/>
          </a:p>
        </p:txBody>
      </p:sp>
      <p:sp>
        <p:nvSpPr>
          <p:cNvPr id="5" name="Pijl: links 4">
            <a:extLst>
              <a:ext uri="{FF2B5EF4-FFF2-40B4-BE49-F238E27FC236}">
                <a16:creationId xmlns:a16="http://schemas.microsoft.com/office/drawing/2014/main" id="{550088BC-9B27-41F7-8926-BABE514DE6B7}"/>
              </a:ext>
            </a:extLst>
          </p:cNvPr>
          <p:cNvSpPr/>
          <p:nvPr/>
        </p:nvSpPr>
        <p:spPr>
          <a:xfrm>
            <a:off x="6973678" y="3999123"/>
            <a:ext cx="5095154" cy="1831595"/>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Veel op internet te vinden + op Wiki een notitie ‘Burgerparticipatie’.  </a:t>
            </a:r>
          </a:p>
        </p:txBody>
      </p:sp>
    </p:spTree>
    <p:extLst>
      <p:ext uri="{BB962C8B-B14F-4D97-AF65-F5344CB8AC3E}">
        <p14:creationId xmlns:p14="http://schemas.microsoft.com/office/powerpoint/2010/main" val="1955311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37B09-7078-46B9-8D11-9955F957C0E2}"/>
              </a:ext>
            </a:extLst>
          </p:cNvPr>
          <p:cNvSpPr>
            <a:spLocks noGrp="1"/>
          </p:cNvSpPr>
          <p:nvPr>
            <p:ph type="title"/>
          </p:nvPr>
        </p:nvSpPr>
        <p:spPr/>
        <p:txBody>
          <a:bodyPr/>
          <a:lstStyle/>
          <a:p>
            <a:r>
              <a:rPr lang="nl-NL" dirty="0"/>
              <a:t>Nog vragen? </a:t>
            </a:r>
          </a:p>
        </p:txBody>
      </p:sp>
      <p:sp>
        <p:nvSpPr>
          <p:cNvPr id="3" name="Rechthoek 2">
            <a:extLst>
              <a:ext uri="{FF2B5EF4-FFF2-40B4-BE49-F238E27FC236}">
                <a16:creationId xmlns:a16="http://schemas.microsoft.com/office/drawing/2014/main" id="{6A6A47F3-E0E3-4F65-A878-1E76025003B1}"/>
              </a:ext>
            </a:extLst>
          </p:cNvPr>
          <p:cNvSpPr/>
          <p:nvPr/>
        </p:nvSpPr>
        <p:spPr>
          <a:xfrm>
            <a:off x="2634344" y="2710543"/>
            <a:ext cx="6604656" cy="923330"/>
          </a:xfrm>
          <a:prstGeom prst="rect">
            <a:avLst/>
          </a:prstGeom>
          <a:noFill/>
        </p:spPr>
        <p:txBody>
          <a:bodyPr wrap="squar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Succes! </a:t>
            </a:r>
          </a:p>
        </p:txBody>
      </p:sp>
    </p:spTree>
    <p:extLst>
      <p:ext uri="{BB962C8B-B14F-4D97-AF65-F5344CB8AC3E}">
        <p14:creationId xmlns:p14="http://schemas.microsoft.com/office/powerpoint/2010/main" val="52609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49748-C8DA-4644-B659-BAB3CEA309EE}"/>
              </a:ext>
            </a:extLst>
          </p:cNvPr>
          <p:cNvSpPr>
            <a:spLocks noGrp="1"/>
          </p:cNvSpPr>
          <p:nvPr>
            <p:ph type="title"/>
          </p:nvPr>
        </p:nvSpPr>
        <p:spPr>
          <a:xfrm>
            <a:off x="459963" y="173445"/>
            <a:ext cx="10515600" cy="1325563"/>
          </a:xfrm>
        </p:spPr>
        <p:txBody>
          <a:bodyPr/>
          <a:lstStyle/>
          <a:p>
            <a:r>
              <a:rPr lang="nl-NL" dirty="0"/>
              <a:t>Burgerparticipatie </a:t>
            </a:r>
          </a:p>
        </p:txBody>
      </p:sp>
      <p:pic>
        <p:nvPicPr>
          <p:cNvPr id="4" name="Afbeelding 3">
            <a:extLst>
              <a:ext uri="{FF2B5EF4-FFF2-40B4-BE49-F238E27FC236}">
                <a16:creationId xmlns:a16="http://schemas.microsoft.com/office/drawing/2014/main" id="{B5AC0A7C-AF62-8E0B-DB54-B34E1C62580A}"/>
              </a:ext>
            </a:extLst>
          </p:cNvPr>
          <p:cNvPicPr>
            <a:picLocks noChangeAspect="1"/>
          </p:cNvPicPr>
          <p:nvPr/>
        </p:nvPicPr>
        <p:blipFill rotWithShape="1">
          <a:blip r:embed="rId2"/>
          <a:srcRect l="24375" t="42381" r="21161" b="20953"/>
          <a:stretch/>
        </p:blipFill>
        <p:spPr>
          <a:xfrm>
            <a:off x="297589" y="1807028"/>
            <a:ext cx="9831074" cy="3722915"/>
          </a:xfrm>
          <a:prstGeom prst="rect">
            <a:avLst/>
          </a:prstGeom>
        </p:spPr>
      </p:pic>
      <p:sp>
        <p:nvSpPr>
          <p:cNvPr id="5" name="Ovaal 4">
            <a:extLst>
              <a:ext uri="{FF2B5EF4-FFF2-40B4-BE49-F238E27FC236}">
                <a16:creationId xmlns:a16="http://schemas.microsoft.com/office/drawing/2014/main" id="{8B816202-0B4A-9162-CDAB-0ADF1597023E}"/>
              </a:ext>
            </a:extLst>
          </p:cNvPr>
          <p:cNvSpPr/>
          <p:nvPr/>
        </p:nvSpPr>
        <p:spPr>
          <a:xfrm>
            <a:off x="2063337" y="3940883"/>
            <a:ext cx="3561907" cy="2105246"/>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1189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1AB08-1E1D-4E80-AC23-850413E00067}"/>
              </a:ext>
            </a:extLst>
          </p:cNvPr>
          <p:cNvSpPr>
            <a:spLocks noGrp="1"/>
          </p:cNvSpPr>
          <p:nvPr>
            <p:ph type="title"/>
          </p:nvPr>
        </p:nvSpPr>
        <p:spPr/>
        <p:txBody>
          <a:bodyPr/>
          <a:lstStyle/>
          <a:p>
            <a:r>
              <a:rPr lang="nl-NL" dirty="0"/>
              <a:t>Burgerparticipatie: wat is het? </a:t>
            </a:r>
          </a:p>
        </p:txBody>
      </p:sp>
      <p:sp>
        <p:nvSpPr>
          <p:cNvPr id="4" name="Tekstvak 3">
            <a:extLst>
              <a:ext uri="{FF2B5EF4-FFF2-40B4-BE49-F238E27FC236}">
                <a16:creationId xmlns:a16="http://schemas.microsoft.com/office/drawing/2014/main" id="{53A7E542-8C8A-41C5-9DF7-F058A1B3FBAB}"/>
              </a:ext>
            </a:extLst>
          </p:cNvPr>
          <p:cNvSpPr txBox="1"/>
          <p:nvPr/>
        </p:nvSpPr>
        <p:spPr>
          <a:xfrm>
            <a:off x="929640" y="1498015"/>
            <a:ext cx="9951720" cy="1200329"/>
          </a:xfrm>
          <a:prstGeom prst="rect">
            <a:avLst/>
          </a:prstGeom>
          <a:noFill/>
        </p:spPr>
        <p:txBody>
          <a:bodyPr wrap="square">
            <a:spAutoFit/>
          </a:bodyPr>
          <a:lstStyle/>
          <a:p>
            <a:r>
              <a:rPr lang="nl-NL" sz="2400" dirty="0">
                <a:solidFill>
                  <a:schemeClr val="accent6"/>
                </a:solidFill>
              </a:rPr>
              <a:t>Burgerparticipatie is een verzameling van instrumenten die </a:t>
            </a:r>
            <a:r>
              <a:rPr lang="nl-NL" sz="2400" b="1" dirty="0">
                <a:solidFill>
                  <a:schemeClr val="accent6"/>
                </a:solidFill>
              </a:rPr>
              <a:t>een gemeente </a:t>
            </a:r>
            <a:r>
              <a:rPr lang="nl-NL" sz="2400" dirty="0">
                <a:solidFill>
                  <a:schemeClr val="accent6"/>
                </a:solidFill>
              </a:rPr>
              <a:t>kan inzetten om inwoners te betrekken bij het beleid en de plannen van de gemeente.   </a:t>
            </a:r>
          </a:p>
        </p:txBody>
      </p:sp>
      <p:sp>
        <p:nvSpPr>
          <p:cNvPr id="7" name="Tekstvak 6">
            <a:extLst>
              <a:ext uri="{FF2B5EF4-FFF2-40B4-BE49-F238E27FC236}">
                <a16:creationId xmlns:a16="http://schemas.microsoft.com/office/drawing/2014/main" id="{DCEBAA2C-00EA-42EF-9478-36AFFFEAB47B}"/>
              </a:ext>
            </a:extLst>
          </p:cNvPr>
          <p:cNvSpPr txBox="1"/>
          <p:nvPr/>
        </p:nvSpPr>
        <p:spPr>
          <a:xfrm>
            <a:off x="929640" y="3008605"/>
            <a:ext cx="10134600" cy="3046988"/>
          </a:xfrm>
          <a:prstGeom prst="rect">
            <a:avLst/>
          </a:prstGeom>
          <a:noFill/>
        </p:spPr>
        <p:txBody>
          <a:bodyPr wrap="square" lIns="91440" tIns="45720" rIns="91440" bIns="45720" anchor="t">
            <a:spAutoFit/>
          </a:bodyPr>
          <a:lstStyle/>
          <a:p>
            <a:r>
              <a:rPr lang="nl-NL" sz="2400" dirty="0"/>
              <a:t>Wanneer we </a:t>
            </a:r>
            <a:r>
              <a:rPr lang="nl-NL" sz="2400" b="1" dirty="0">
                <a:solidFill>
                  <a:schemeClr val="accent6"/>
                </a:solidFill>
              </a:rPr>
              <a:t>eigenaarschap </a:t>
            </a:r>
            <a:r>
              <a:rPr lang="nl-NL" sz="2400" dirty="0"/>
              <a:t>willen bereiken bij inwoners en stakeholders dan zullen we hen ook </a:t>
            </a:r>
            <a:r>
              <a:rPr lang="nl-NL" sz="2400" b="1" dirty="0">
                <a:solidFill>
                  <a:schemeClr val="accent6"/>
                </a:solidFill>
              </a:rPr>
              <a:t>werkelijk inspraak moeten geven</a:t>
            </a:r>
            <a:r>
              <a:rPr lang="nl-NL" sz="2400" dirty="0"/>
              <a:t>. We zullen transparante manieren van besluitvorming moeten gebruiken waarop alle partijen kunnen vertrouwen. </a:t>
            </a:r>
          </a:p>
          <a:p>
            <a:r>
              <a:rPr lang="nl-NL" sz="2400" dirty="0"/>
              <a:t>We hebben eerlijke en open processen nodig, met alle betrokkenen. Wereldwijde ervaringen tonen aan dat dit werkt. Dus laten we ophouden met mensen een worst voorhouden en gaan voor gezamenlijk eigenaarschap, om massale teleurstelling te voorkomen. </a:t>
            </a:r>
          </a:p>
        </p:txBody>
      </p:sp>
    </p:spTree>
    <p:extLst>
      <p:ext uri="{BB962C8B-B14F-4D97-AF65-F5344CB8AC3E}">
        <p14:creationId xmlns:p14="http://schemas.microsoft.com/office/powerpoint/2010/main" val="29959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599A4-3031-4409-AB9E-1E7C895B8EAA}"/>
              </a:ext>
            </a:extLst>
          </p:cNvPr>
          <p:cNvSpPr>
            <a:spLocks noGrp="1"/>
          </p:cNvSpPr>
          <p:nvPr>
            <p:ph type="title"/>
          </p:nvPr>
        </p:nvSpPr>
        <p:spPr>
          <a:xfrm>
            <a:off x="733425" y="384175"/>
            <a:ext cx="10515600" cy="1325563"/>
          </a:xfrm>
        </p:spPr>
        <p:txBody>
          <a:bodyPr/>
          <a:lstStyle/>
          <a:p>
            <a:r>
              <a:rPr lang="nl-NL" dirty="0"/>
              <a:t>Waarom burgerparticipatie? </a:t>
            </a:r>
          </a:p>
        </p:txBody>
      </p:sp>
      <p:sp>
        <p:nvSpPr>
          <p:cNvPr id="4" name="Tekstvak 3">
            <a:extLst>
              <a:ext uri="{FF2B5EF4-FFF2-40B4-BE49-F238E27FC236}">
                <a16:creationId xmlns:a16="http://schemas.microsoft.com/office/drawing/2014/main" id="{50940F88-4E4E-474D-939C-A9550E8821BB}"/>
              </a:ext>
            </a:extLst>
          </p:cNvPr>
          <p:cNvSpPr txBox="1"/>
          <p:nvPr/>
        </p:nvSpPr>
        <p:spPr>
          <a:xfrm>
            <a:off x="785812" y="1499444"/>
            <a:ext cx="10620375" cy="4462760"/>
          </a:xfrm>
          <a:prstGeom prst="rect">
            <a:avLst/>
          </a:prstGeom>
          <a:noFill/>
        </p:spPr>
        <p:txBody>
          <a:bodyPr wrap="square">
            <a:spAutoFit/>
          </a:bodyPr>
          <a:lstStyle/>
          <a:p>
            <a:pPr algn="l"/>
            <a:r>
              <a:rPr lang="nl-NL" sz="2000" b="0" i="0" dirty="0">
                <a:effectLst/>
                <a:latin typeface="Roboto" panose="02000000000000000000" pitchFamily="2" charset="0"/>
              </a:rPr>
              <a:t>Burgerparticipatie </a:t>
            </a:r>
            <a:r>
              <a:rPr lang="nl-NL" sz="2000" dirty="0">
                <a:latin typeface="Roboto" panose="02000000000000000000" pitchFamily="2" charset="0"/>
              </a:rPr>
              <a:t>heeft zich in de loop dan de jaren ontwikkeld: </a:t>
            </a:r>
            <a:r>
              <a:rPr lang="nl-NL" sz="2000" b="0" i="0" dirty="0">
                <a:effectLst/>
                <a:latin typeface="Roboto" panose="02000000000000000000" pitchFamily="2" charset="0"/>
              </a:rPr>
              <a:t>waar in de vorige eeuw er nog een grote afstand was tussen de overheid en de burgers, is die afstand de afgelopen jaren alleen maar afgenomen. </a:t>
            </a:r>
          </a:p>
          <a:p>
            <a:pPr algn="l"/>
            <a:endParaRPr lang="nl-NL" sz="2000" dirty="0">
              <a:latin typeface="Roboto" panose="02000000000000000000" pitchFamily="2" charset="0"/>
            </a:endParaRPr>
          </a:p>
          <a:p>
            <a:pPr algn="l"/>
            <a:r>
              <a:rPr lang="nl-NL" sz="2000" b="1" i="0" dirty="0">
                <a:solidFill>
                  <a:schemeClr val="accent6"/>
                </a:solidFill>
                <a:effectLst/>
                <a:latin typeface="Roboto" panose="02000000000000000000" pitchFamily="2" charset="0"/>
              </a:rPr>
              <a:t>Politici </a:t>
            </a:r>
            <a:r>
              <a:rPr lang="nl-NL" sz="2000" b="0" i="0" dirty="0">
                <a:effectLst/>
                <a:latin typeface="Roboto" panose="02000000000000000000" pitchFamily="2" charset="0"/>
              </a:rPr>
              <a:t>zijn gaan beseffen dat burgers de basis vormen van hun agenda, en daarnaast hebben sociale media een grote rol gespeeld in de opkomst van actief burgerschap en burgerparticipatie in het algemeen.</a:t>
            </a:r>
          </a:p>
          <a:p>
            <a:pPr algn="l"/>
            <a:endParaRPr lang="nl-NL" sz="2000" b="0" i="0" dirty="0">
              <a:effectLst/>
              <a:latin typeface="Roboto" panose="02000000000000000000" pitchFamily="2" charset="0"/>
            </a:endParaRPr>
          </a:p>
          <a:p>
            <a:pPr algn="l"/>
            <a:r>
              <a:rPr lang="nl-NL" sz="2000" b="0" i="0" dirty="0">
                <a:effectLst/>
                <a:latin typeface="Roboto" panose="02000000000000000000" pitchFamily="2" charset="0"/>
              </a:rPr>
              <a:t>De trend zal waarschijnlijk een nog grotere impuls krijgen rondom juli 2022, als de zogeheten </a:t>
            </a:r>
            <a:r>
              <a:rPr lang="nl-NL" sz="2000" b="1" i="0" dirty="0">
                <a:solidFill>
                  <a:schemeClr val="accent6"/>
                </a:solidFill>
                <a:effectLst/>
                <a:latin typeface="Roboto" panose="02000000000000000000" pitchFamily="2" charset="0"/>
              </a:rPr>
              <a:t>Omgevingswet</a:t>
            </a:r>
            <a:r>
              <a:rPr lang="nl-NL" sz="2000" b="0" i="0" dirty="0">
                <a:effectLst/>
                <a:latin typeface="Roboto" panose="02000000000000000000" pitchFamily="2" charset="0"/>
              </a:rPr>
              <a:t> intreedt. Deze wet is een modernisatie en een bundeling van alle wetten en regels die van toepassing zijn op onze leefomgeving. De Omgevingswet legt meer verantwoordelijkheid bij burgers zelf, waarbij het de bedoeling is dat met lokale initiatieven oplossingen worden gevonden voor maatschappelijke problemen en dat burgers zelf directe invloed hebben op hun leefomgeving.</a:t>
            </a:r>
          </a:p>
        </p:txBody>
      </p:sp>
    </p:spTree>
    <p:extLst>
      <p:ext uri="{BB962C8B-B14F-4D97-AF65-F5344CB8AC3E}">
        <p14:creationId xmlns:p14="http://schemas.microsoft.com/office/powerpoint/2010/main" val="365167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Gezocht: ideeën om Aalsmeer aantrekkelijker te maken">
            <a:hlinkClick r:id="" action="ppaction://media"/>
            <a:extLst>
              <a:ext uri="{FF2B5EF4-FFF2-40B4-BE49-F238E27FC236}">
                <a16:creationId xmlns:a16="http://schemas.microsoft.com/office/drawing/2014/main" id="{5143F6B2-725A-42D2-AECD-8277DE662DD5}"/>
              </a:ext>
            </a:extLst>
          </p:cNvPr>
          <p:cNvPicPr>
            <a:picLocks noRot="1" noChangeAspect="1"/>
          </p:cNvPicPr>
          <p:nvPr>
            <a:videoFile r:link="rId1"/>
          </p:nvPr>
        </p:nvPicPr>
        <p:blipFill>
          <a:blip r:embed="rId3"/>
          <a:stretch>
            <a:fillRect/>
          </a:stretch>
        </p:blipFill>
        <p:spPr>
          <a:xfrm>
            <a:off x="706909" y="1746594"/>
            <a:ext cx="5458175" cy="3083869"/>
          </a:xfrm>
          <a:prstGeom prst="rect">
            <a:avLst/>
          </a:prstGeom>
        </p:spPr>
      </p:pic>
      <p:sp>
        <p:nvSpPr>
          <p:cNvPr id="3" name="Tekstvak 2">
            <a:extLst>
              <a:ext uri="{FF2B5EF4-FFF2-40B4-BE49-F238E27FC236}">
                <a16:creationId xmlns:a16="http://schemas.microsoft.com/office/drawing/2014/main" id="{054DDB31-1D4B-44EE-A508-90E73B8F9257}"/>
              </a:ext>
            </a:extLst>
          </p:cNvPr>
          <p:cNvSpPr txBox="1"/>
          <p:nvPr/>
        </p:nvSpPr>
        <p:spPr>
          <a:xfrm>
            <a:off x="553440" y="5633429"/>
            <a:ext cx="10197414" cy="646331"/>
          </a:xfrm>
          <a:prstGeom prst="rect">
            <a:avLst/>
          </a:prstGeom>
          <a:noFill/>
        </p:spPr>
        <p:txBody>
          <a:bodyPr wrap="square">
            <a:spAutoFit/>
          </a:bodyPr>
          <a:lstStyle/>
          <a:p>
            <a:r>
              <a:rPr lang="nl-NL" dirty="0">
                <a:hlinkClick r:id="rId4"/>
              </a:rPr>
              <a:t>https://www.citizenlab.co/blog/case-study/case-study-ideeen-verzamelen-voor-een-mooier-aalsmeer/?lang=nl</a:t>
            </a:r>
            <a:r>
              <a:rPr lang="nl-NL" dirty="0"/>
              <a:t> </a:t>
            </a:r>
          </a:p>
        </p:txBody>
      </p:sp>
      <p:sp>
        <p:nvSpPr>
          <p:cNvPr id="4" name="Tekstvak 3">
            <a:extLst>
              <a:ext uri="{FF2B5EF4-FFF2-40B4-BE49-F238E27FC236}">
                <a16:creationId xmlns:a16="http://schemas.microsoft.com/office/drawing/2014/main" id="{EDBDD1FD-AE1C-4524-A6FF-F7DE9264814B}"/>
              </a:ext>
            </a:extLst>
          </p:cNvPr>
          <p:cNvSpPr txBox="1"/>
          <p:nvPr/>
        </p:nvSpPr>
        <p:spPr>
          <a:xfrm>
            <a:off x="706909" y="215554"/>
            <a:ext cx="10330249" cy="1200329"/>
          </a:xfrm>
          <a:prstGeom prst="rect">
            <a:avLst/>
          </a:prstGeom>
          <a:noFill/>
        </p:spPr>
        <p:txBody>
          <a:bodyPr wrap="square" rtlCol="0">
            <a:spAutoFit/>
          </a:bodyPr>
          <a:lstStyle/>
          <a:p>
            <a:r>
              <a:rPr lang="nl-NL" sz="3600" dirty="0"/>
              <a:t>Burgerparticipatie: hoe doe je dat? </a:t>
            </a:r>
          </a:p>
          <a:p>
            <a:r>
              <a:rPr lang="nl-NL" sz="3600" dirty="0"/>
              <a:t>Voorbeeld: Aalsmeer</a:t>
            </a:r>
          </a:p>
        </p:txBody>
      </p:sp>
      <p:sp>
        <p:nvSpPr>
          <p:cNvPr id="5" name="Tekstvak 4">
            <a:extLst>
              <a:ext uri="{FF2B5EF4-FFF2-40B4-BE49-F238E27FC236}">
                <a16:creationId xmlns:a16="http://schemas.microsoft.com/office/drawing/2014/main" id="{615A0B6E-E0DE-451A-A31C-C08F5232934C}"/>
              </a:ext>
            </a:extLst>
          </p:cNvPr>
          <p:cNvSpPr txBox="1"/>
          <p:nvPr/>
        </p:nvSpPr>
        <p:spPr>
          <a:xfrm>
            <a:off x="553440" y="5161174"/>
            <a:ext cx="8353168" cy="400110"/>
          </a:xfrm>
          <a:prstGeom prst="rect">
            <a:avLst/>
          </a:prstGeom>
          <a:noFill/>
        </p:spPr>
        <p:txBody>
          <a:bodyPr wrap="square" rtlCol="0">
            <a:spAutoFit/>
          </a:bodyPr>
          <a:lstStyle/>
          <a:p>
            <a:r>
              <a:rPr lang="nl-NL" sz="2000" dirty="0"/>
              <a:t>BRON = </a:t>
            </a:r>
            <a:r>
              <a:rPr lang="nl-NL" sz="2000" dirty="0" err="1"/>
              <a:t>Citizenlab</a:t>
            </a:r>
            <a:r>
              <a:rPr lang="nl-NL" sz="2000" dirty="0"/>
              <a:t>, expert in digitale burgerparticipatie </a:t>
            </a:r>
          </a:p>
        </p:txBody>
      </p:sp>
    </p:spTree>
    <p:extLst>
      <p:ext uri="{BB962C8B-B14F-4D97-AF65-F5344CB8AC3E}">
        <p14:creationId xmlns:p14="http://schemas.microsoft.com/office/powerpoint/2010/main" val="192447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C2E40FC-C956-4328-8A33-8C1B031F56D0}"/>
              </a:ext>
            </a:extLst>
          </p:cNvPr>
          <p:cNvPicPr>
            <a:picLocks noChangeAspect="1"/>
          </p:cNvPicPr>
          <p:nvPr/>
        </p:nvPicPr>
        <p:blipFill>
          <a:blip r:embed="rId2"/>
          <a:stretch>
            <a:fillRect/>
          </a:stretch>
        </p:blipFill>
        <p:spPr>
          <a:xfrm>
            <a:off x="7252773" y="1536174"/>
            <a:ext cx="4418727" cy="2959626"/>
          </a:xfrm>
          <a:prstGeom prst="rect">
            <a:avLst/>
          </a:prstGeom>
        </p:spPr>
      </p:pic>
      <p:sp>
        <p:nvSpPr>
          <p:cNvPr id="2" name="Titel 1">
            <a:extLst>
              <a:ext uri="{FF2B5EF4-FFF2-40B4-BE49-F238E27FC236}">
                <a16:creationId xmlns:a16="http://schemas.microsoft.com/office/drawing/2014/main" id="{B2AFE8AB-417C-4646-99C1-42506729B2A5}"/>
              </a:ext>
            </a:extLst>
          </p:cNvPr>
          <p:cNvSpPr>
            <a:spLocks noGrp="1"/>
          </p:cNvSpPr>
          <p:nvPr>
            <p:ph type="title"/>
          </p:nvPr>
        </p:nvSpPr>
        <p:spPr>
          <a:xfrm>
            <a:off x="769669" y="210611"/>
            <a:ext cx="10515600" cy="1325563"/>
          </a:xfrm>
        </p:spPr>
        <p:txBody>
          <a:bodyPr/>
          <a:lstStyle/>
          <a:p>
            <a:r>
              <a:rPr lang="nl-NL" dirty="0"/>
              <a:t>Voorbeeld: Leiden</a:t>
            </a:r>
          </a:p>
        </p:txBody>
      </p:sp>
      <p:sp>
        <p:nvSpPr>
          <p:cNvPr id="6" name="Tekstvak 5">
            <a:extLst>
              <a:ext uri="{FF2B5EF4-FFF2-40B4-BE49-F238E27FC236}">
                <a16:creationId xmlns:a16="http://schemas.microsoft.com/office/drawing/2014/main" id="{064722F5-1C1D-42AB-AD15-0618505C9D29}"/>
              </a:ext>
            </a:extLst>
          </p:cNvPr>
          <p:cNvSpPr txBox="1"/>
          <p:nvPr/>
        </p:nvSpPr>
        <p:spPr>
          <a:xfrm>
            <a:off x="769669" y="1382286"/>
            <a:ext cx="6088331" cy="4093428"/>
          </a:xfrm>
          <a:prstGeom prst="rect">
            <a:avLst/>
          </a:prstGeom>
          <a:noFill/>
        </p:spPr>
        <p:txBody>
          <a:bodyPr wrap="square">
            <a:spAutoFit/>
          </a:bodyPr>
          <a:lstStyle/>
          <a:p>
            <a:r>
              <a:rPr lang="nl-NL" sz="2000" dirty="0"/>
              <a:t>De gemeente Leiden benut haar participatieplatform optimaal om input te verzamelen voor diverse stadsontwikkelingsprojecten. </a:t>
            </a:r>
          </a:p>
          <a:p>
            <a:endParaRPr lang="nl-NL" sz="2000" dirty="0"/>
          </a:p>
          <a:p>
            <a:r>
              <a:rPr lang="nl-NL" sz="2000" dirty="0"/>
              <a:t>Nadat Leiden begin 2020 haar online burgerparticipatieplatform lanceerde werden er meteen  verschillende participatieprojecten opgestart. </a:t>
            </a:r>
          </a:p>
          <a:p>
            <a:endParaRPr lang="nl-NL" sz="2000" dirty="0"/>
          </a:p>
          <a:p>
            <a:r>
              <a:rPr lang="nl-NL" sz="2000" dirty="0"/>
              <a:t>Wat opvalt binnen deze projecten is dat de gemeente verschillende participatiemethoden combineert. Inwoners kunnen vaak kiezen of ze bijvoorbeeld een survey invullen, een idee plaatsen of deelnemen aan een online workshop.</a:t>
            </a:r>
          </a:p>
        </p:txBody>
      </p:sp>
    </p:spTree>
    <p:extLst>
      <p:ext uri="{BB962C8B-B14F-4D97-AF65-F5344CB8AC3E}">
        <p14:creationId xmlns:p14="http://schemas.microsoft.com/office/powerpoint/2010/main" val="79273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C683F-5A00-4045-8118-5A76107742A4}"/>
              </a:ext>
            </a:extLst>
          </p:cNvPr>
          <p:cNvSpPr>
            <a:spLocks noGrp="1"/>
          </p:cNvSpPr>
          <p:nvPr>
            <p:ph type="title"/>
          </p:nvPr>
        </p:nvSpPr>
        <p:spPr>
          <a:xfrm>
            <a:off x="677918" y="404409"/>
            <a:ext cx="10515600" cy="1325563"/>
          </a:xfrm>
        </p:spPr>
        <p:txBody>
          <a:bodyPr/>
          <a:lstStyle/>
          <a:p>
            <a:r>
              <a:rPr lang="nl-NL" dirty="0"/>
              <a:t>Uit leerjaar 1: bewonersparticipatie</a:t>
            </a:r>
          </a:p>
        </p:txBody>
      </p:sp>
      <p:pic>
        <p:nvPicPr>
          <p:cNvPr id="3" name="Picture 2">
            <a:extLst>
              <a:ext uri="{FF2B5EF4-FFF2-40B4-BE49-F238E27FC236}">
                <a16:creationId xmlns:a16="http://schemas.microsoft.com/office/drawing/2014/main" id="{4ECB2A3E-FDD9-4F25-8C74-6D07C4A4E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503" y="1918575"/>
            <a:ext cx="3657600" cy="4448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2D7C94F-707A-4F04-8831-A2457EB8A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380" y="1918575"/>
            <a:ext cx="3657600" cy="444817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C3E22912-1807-4907-91A3-0D732CFD6D3A}"/>
              </a:ext>
            </a:extLst>
          </p:cNvPr>
          <p:cNvSpPr txBox="1"/>
          <p:nvPr/>
        </p:nvSpPr>
        <p:spPr>
          <a:xfrm>
            <a:off x="1019503" y="2257253"/>
            <a:ext cx="1534511" cy="369332"/>
          </a:xfrm>
          <a:prstGeom prst="rect">
            <a:avLst/>
          </a:prstGeom>
          <a:solidFill>
            <a:schemeClr val="accent2"/>
          </a:solidFill>
        </p:spPr>
        <p:txBody>
          <a:bodyPr wrap="square" rtlCol="0">
            <a:spAutoFit/>
          </a:bodyPr>
          <a:lstStyle/>
          <a:p>
            <a:endParaRPr lang="nl-NL" dirty="0"/>
          </a:p>
        </p:txBody>
      </p:sp>
      <p:sp>
        <p:nvSpPr>
          <p:cNvPr id="6" name="Tekstvak 5">
            <a:extLst>
              <a:ext uri="{FF2B5EF4-FFF2-40B4-BE49-F238E27FC236}">
                <a16:creationId xmlns:a16="http://schemas.microsoft.com/office/drawing/2014/main" id="{B2021414-7588-4B58-A37F-30A840349C68}"/>
              </a:ext>
            </a:extLst>
          </p:cNvPr>
          <p:cNvSpPr txBox="1"/>
          <p:nvPr/>
        </p:nvSpPr>
        <p:spPr>
          <a:xfrm>
            <a:off x="1019503" y="2943945"/>
            <a:ext cx="1418897" cy="369332"/>
          </a:xfrm>
          <a:prstGeom prst="rect">
            <a:avLst/>
          </a:prstGeom>
          <a:solidFill>
            <a:schemeClr val="accent2"/>
          </a:solidFill>
        </p:spPr>
        <p:txBody>
          <a:bodyPr wrap="square" rtlCol="0">
            <a:spAutoFit/>
          </a:bodyPr>
          <a:lstStyle/>
          <a:p>
            <a:endParaRPr lang="nl-NL" dirty="0"/>
          </a:p>
        </p:txBody>
      </p:sp>
      <p:sp>
        <p:nvSpPr>
          <p:cNvPr id="7" name="Tekstvak 6">
            <a:extLst>
              <a:ext uri="{FF2B5EF4-FFF2-40B4-BE49-F238E27FC236}">
                <a16:creationId xmlns:a16="http://schemas.microsoft.com/office/drawing/2014/main" id="{C3AE5AE4-B2EC-4632-91A0-521BE0095085}"/>
              </a:ext>
            </a:extLst>
          </p:cNvPr>
          <p:cNvSpPr txBox="1"/>
          <p:nvPr/>
        </p:nvSpPr>
        <p:spPr>
          <a:xfrm>
            <a:off x="677918" y="3681147"/>
            <a:ext cx="1418897" cy="369332"/>
          </a:xfrm>
          <a:prstGeom prst="rect">
            <a:avLst/>
          </a:prstGeom>
          <a:solidFill>
            <a:schemeClr val="accent2"/>
          </a:solidFill>
        </p:spPr>
        <p:txBody>
          <a:bodyPr wrap="square" rtlCol="0">
            <a:spAutoFit/>
          </a:bodyPr>
          <a:lstStyle/>
          <a:p>
            <a:endParaRPr lang="nl-NL" dirty="0"/>
          </a:p>
        </p:txBody>
      </p:sp>
      <p:sp>
        <p:nvSpPr>
          <p:cNvPr id="8" name="Tekstvak 7">
            <a:extLst>
              <a:ext uri="{FF2B5EF4-FFF2-40B4-BE49-F238E27FC236}">
                <a16:creationId xmlns:a16="http://schemas.microsoft.com/office/drawing/2014/main" id="{21E92E76-6DBE-420B-82C7-CFAD5B463903}"/>
              </a:ext>
            </a:extLst>
          </p:cNvPr>
          <p:cNvSpPr txBox="1"/>
          <p:nvPr/>
        </p:nvSpPr>
        <p:spPr>
          <a:xfrm>
            <a:off x="888123" y="4338647"/>
            <a:ext cx="1418897" cy="369332"/>
          </a:xfrm>
          <a:prstGeom prst="rect">
            <a:avLst/>
          </a:prstGeom>
          <a:solidFill>
            <a:schemeClr val="accent2"/>
          </a:solidFill>
        </p:spPr>
        <p:txBody>
          <a:bodyPr wrap="square" rtlCol="0">
            <a:spAutoFit/>
          </a:bodyPr>
          <a:lstStyle/>
          <a:p>
            <a:endParaRPr lang="nl-NL" dirty="0"/>
          </a:p>
        </p:txBody>
      </p:sp>
      <p:sp>
        <p:nvSpPr>
          <p:cNvPr id="9" name="Tekstvak 8">
            <a:extLst>
              <a:ext uri="{FF2B5EF4-FFF2-40B4-BE49-F238E27FC236}">
                <a16:creationId xmlns:a16="http://schemas.microsoft.com/office/drawing/2014/main" id="{7360390D-0282-4D82-8453-917D9A0C2941}"/>
              </a:ext>
            </a:extLst>
          </p:cNvPr>
          <p:cNvSpPr txBox="1"/>
          <p:nvPr/>
        </p:nvSpPr>
        <p:spPr>
          <a:xfrm>
            <a:off x="677918" y="4986376"/>
            <a:ext cx="1418897" cy="369332"/>
          </a:xfrm>
          <a:prstGeom prst="rect">
            <a:avLst/>
          </a:prstGeom>
          <a:solidFill>
            <a:schemeClr val="accent2"/>
          </a:solidFill>
        </p:spPr>
        <p:txBody>
          <a:bodyPr wrap="square" rtlCol="0">
            <a:spAutoFit/>
          </a:bodyPr>
          <a:lstStyle/>
          <a:p>
            <a:endParaRPr lang="nl-NL" dirty="0"/>
          </a:p>
        </p:txBody>
      </p:sp>
    </p:spTree>
    <p:extLst>
      <p:ext uri="{BB962C8B-B14F-4D97-AF65-F5344CB8AC3E}">
        <p14:creationId xmlns:p14="http://schemas.microsoft.com/office/powerpoint/2010/main" val="37760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03C26-937A-49FC-94C0-871BA2DB4047}"/>
              </a:ext>
            </a:extLst>
          </p:cNvPr>
          <p:cNvSpPr>
            <a:spLocks noGrp="1"/>
          </p:cNvSpPr>
          <p:nvPr>
            <p:ph type="title"/>
          </p:nvPr>
        </p:nvSpPr>
        <p:spPr/>
        <p:txBody>
          <a:bodyPr/>
          <a:lstStyle/>
          <a:p>
            <a:r>
              <a:rPr lang="nl-NL" dirty="0"/>
              <a:t>NIEUW voor leerjaar 3:</a:t>
            </a:r>
          </a:p>
        </p:txBody>
      </p:sp>
      <p:pic>
        <p:nvPicPr>
          <p:cNvPr id="2050" name="Picture 2">
            <a:extLst>
              <a:ext uri="{FF2B5EF4-FFF2-40B4-BE49-F238E27FC236}">
                <a16:creationId xmlns:a16="http://schemas.microsoft.com/office/drawing/2014/main" id="{11E1572A-3635-41A4-B1D6-268D4E0AD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306" y="1460494"/>
            <a:ext cx="7122808" cy="5397506"/>
          </a:xfrm>
          <a:prstGeom prst="rect">
            <a:avLst/>
          </a:prstGeom>
          <a:noFill/>
          <a:extLst>
            <a:ext uri="{909E8E84-426E-40DD-AFC4-6F175D3DCCD1}">
              <a14:hiddenFill xmlns:a14="http://schemas.microsoft.com/office/drawing/2010/main">
                <a:solidFill>
                  <a:srgbClr val="FFFFFF"/>
                </a:solidFill>
              </a14:hiddenFill>
            </a:ext>
          </a:extLst>
        </p:spPr>
      </p:pic>
      <p:sp>
        <p:nvSpPr>
          <p:cNvPr id="3" name="Pijl: rechts 2">
            <a:extLst>
              <a:ext uri="{FF2B5EF4-FFF2-40B4-BE49-F238E27FC236}">
                <a16:creationId xmlns:a16="http://schemas.microsoft.com/office/drawing/2014/main" id="{F7DA48F7-518D-40EB-92F8-63E0711A294E}"/>
              </a:ext>
            </a:extLst>
          </p:cNvPr>
          <p:cNvSpPr/>
          <p:nvPr/>
        </p:nvSpPr>
        <p:spPr>
          <a:xfrm>
            <a:off x="209550" y="3076575"/>
            <a:ext cx="1828800" cy="120015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bewoners</a:t>
            </a:r>
          </a:p>
        </p:txBody>
      </p:sp>
      <p:sp>
        <p:nvSpPr>
          <p:cNvPr id="4" name="Pijl: links 3">
            <a:extLst>
              <a:ext uri="{FF2B5EF4-FFF2-40B4-BE49-F238E27FC236}">
                <a16:creationId xmlns:a16="http://schemas.microsoft.com/office/drawing/2014/main" id="{63E8B2D3-CDDD-4F3B-B86E-68AB596F1B50}"/>
              </a:ext>
            </a:extLst>
          </p:cNvPr>
          <p:cNvSpPr/>
          <p:nvPr/>
        </p:nvSpPr>
        <p:spPr>
          <a:xfrm>
            <a:off x="9382125" y="3190875"/>
            <a:ext cx="2266950" cy="1085850"/>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bestuurders</a:t>
            </a:r>
          </a:p>
        </p:txBody>
      </p:sp>
    </p:spTree>
    <p:extLst>
      <p:ext uri="{BB962C8B-B14F-4D97-AF65-F5344CB8AC3E}">
        <p14:creationId xmlns:p14="http://schemas.microsoft.com/office/powerpoint/2010/main" val="338786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00270-7838-49EC-988D-5342CCEC6AE9}"/>
              </a:ext>
            </a:extLst>
          </p:cNvPr>
          <p:cNvSpPr>
            <a:spLocks noGrp="1"/>
          </p:cNvSpPr>
          <p:nvPr>
            <p:ph type="title"/>
          </p:nvPr>
        </p:nvSpPr>
        <p:spPr>
          <a:xfrm>
            <a:off x="155028" y="133897"/>
            <a:ext cx="10515600" cy="1325563"/>
          </a:xfrm>
        </p:spPr>
        <p:txBody>
          <a:bodyPr/>
          <a:lstStyle/>
          <a:p>
            <a:r>
              <a:rPr lang="nl-NL" dirty="0"/>
              <a:t>Nieuw model</a:t>
            </a:r>
          </a:p>
        </p:txBody>
      </p:sp>
      <p:pic>
        <p:nvPicPr>
          <p:cNvPr id="4098" name="Picture 2">
            <a:extLst>
              <a:ext uri="{FF2B5EF4-FFF2-40B4-BE49-F238E27FC236}">
                <a16:creationId xmlns:a16="http://schemas.microsoft.com/office/drawing/2014/main" id="{B92FCC23-799D-4929-AEE9-076CC57F9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1009103"/>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Pijl: rechts 2">
            <a:extLst>
              <a:ext uri="{FF2B5EF4-FFF2-40B4-BE49-F238E27FC236}">
                <a16:creationId xmlns:a16="http://schemas.microsoft.com/office/drawing/2014/main" id="{C9EA170A-631C-4AC7-974E-829AAFCD2FF9}"/>
              </a:ext>
            </a:extLst>
          </p:cNvPr>
          <p:cNvSpPr/>
          <p:nvPr/>
        </p:nvSpPr>
        <p:spPr>
          <a:xfrm>
            <a:off x="155028" y="2905125"/>
            <a:ext cx="2098948" cy="180975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Rol die mensen pakken</a:t>
            </a:r>
          </a:p>
        </p:txBody>
      </p:sp>
      <p:sp>
        <p:nvSpPr>
          <p:cNvPr id="4" name="Pijl: omlaag 3">
            <a:extLst>
              <a:ext uri="{FF2B5EF4-FFF2-40B4-BE49-F238E27FC236}">
                <a16:creationId xmlns:a16="http://schemas.microsoft.com/office/drawing/2014/main" id="{35FD23FD-CB3B-48A1-AD6D-C334D95C764F}"/>
              </a:ext>
            </a:extLst>
          </p:cNvPr>
          <p:cNvSpPr/>
          <p:nvPr/>
        </p:nvSpPr>
        <p:spPr>
          <a:xfrm>
            <a:off x="4565103" y="276225"/>
            <a:ext cx="2045247" cy="1703141"/>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Effect dat die rol geeft </a:t>
            </a:r>
          </a:p>
        </p:txBody>
      </p:sp>
      <p:sp>
        <p:nvSpPr>
          <p:cNvPr id="5" name="Pijl: links 4">
            <a:extLst>
              <a:ext uri="{FF2B5EF4-FFF2-40B4-BE49-F238E27FC236}">
                <a16:creationId xmlns:a16="http://schemas.microsoft.com/office/drawing/2014/main" id="{9EBFCF38-7743-4BA2-BB16-909921845627}"/>
              </a:ext>
            </a:extLst>
          </p:cNvPr>
          <p:cNvSpPr/>
          <p:nvPr/>
        </p:nvSpPr>
        <p:spPr>
          <a:xfrm>
            <a:off x="9705975" y="2981325"/>
            <a:ext cx="2171700" cy="1325563"/>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Activiteit; het HOE</a:t>
            </a:r>
          </a:p>
        </p:txBody>
      </p:sp>
    </p:spTree>
    <p:extLst>
      <p:ext uri="{BB962C8B-B14F-4D97-AF65-F5344CB8AC3E}">
        <p14:creationId xmlns:p14="http://schemas.microsoft.com/office/powerpoint/2010/main" val="10318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Props1.xml><?xml version="1.0" encoding="utf-8"?>
<ds:datastoreItem xmlns:ds="http://schemas.openxmlformats.org/officeDocument/2006/customXml" ds:itemID="{AD695121-D4A5-4487-A8C1-FC4B91FE5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EAF0A7-F182-40EF-9636-C845A849526D}">
  <ds:schemaRefs>
    <ds:schemaRef ds:uri="http://schemas.microsoft.com/sharepoint/v3/contenttype/forms"/>
  </ds:schemaRefs>
</ds:datastoreItem>
</file>

<file path=customXml/itemProps3.xml><?xml version="1.0" encoding="utf-8"?>
<ds:datastoreItem xmlns:ds="http://schemas.openxmlformats.org/officeDocument/2006/customXml" ds:itemID="{028C8EBC-8916-47CE-A638-822A21A3D410}">
  <ds:schemaRefs>
    <ds:schemaRef ds:uri="2c4f0c93-2979-4f27-aab2-70de95932352"/>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c6f82ce1-f6df-49a5-8b49-cf8409a27aa4"/>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otalTime>129</TotalTime>
  <Words>518</Words>
  <Application>Microsoft Office PowerPoint</Application>
  <PresentationFormat>Breedbeeld</PresentationFormat>
  <Paragraphs>45</Paragraphs>
  <Slides>12</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Roboto</vt:lpstr>
      <vt:lpstr>Kantoorthema</vt:lpstr>
      <vt:lpstr>Burgerparticipatie</vt:lpstr>
      <vt:lpstr>Burgerparticipatie </vt:lpstr>
      <vt:lpstr>Burgerparticipatie: wat is het? </vt:lpstr>
      <vt:lpstr>Waarom burgerparticipatie? </vt:lpstr>
      <vt:lpstr>PowerPoint-presentatie</vt:lpstr>
      <vt:lpstr>Voorbeeld: Leiden</vt:lpstr>
      <vt:lpstr>Uit leerjaar 1: bewonersparticipatie</vt:lpstr>
      <vt:lpstr>NIEUW voor leerjaar 3:</vt:lpstr>
      <vt:lpstr>Nieuw model</vt:lpstr>
      <vt:lpstr>Om iets mee te doen: </vt:lpstr>
      <vt:lpstr>Aan de slag met burgerparticipatie: </vt:lpstr>
      <vt:lpstr>Nog 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3 Burgerparticipatie</dc:title>
  <dc:creator>Pascalle Cup</dc:creator>
  <cp:lastModifiedBy>Pascalle Cup</cp:lastModifiedBy>
  <cp:revision>6</cp:revision>
  <dcterms:created xsi:type="dcterms:W3CDTF">2021-09-23T08:52:26Z</dcterms:created>
  <dcterms:modified xsi:type="dcterms:W3CDTF">2023-11-02T13:11:11Z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